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73" r:id="rId4"/>
    <p:sldId id="258" r:id="rId5"/>
    <p:sldId id="268" r:id="rId6"/>
    <p:sldId id="269" r:id="rId7"/>
    <p:sldId id="262" r:id="rId8"/>
    <p:sldId id="263" r:id="rId9"/>
    <p:sldId id="270" r:id="rId10"/>
    <p:sldId id="272" r:id="rId11"/>
    <p:sldId id="265" r:id="rId12"/>
    <p:sldId id="276" r:id="rId13"/>
    <p:sldId id="259" r:id="rId14"/>
    <p:sldId id="264" r:id="rId15"/>
    <p:sldId id="274" r:id="rId16"/>
    <p:sldId id="275" r:id="rId17"/>
    <p:sldId id="277" r:id="rId18"/>
    <p:sldId id="271" r:id="rId19"/>
    <p:sldId id="266" r:id="rId20"/>
    <p:sldId id="26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73225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1444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5755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52394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0792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6131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6300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23777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265405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03771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8404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64318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4341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71362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49118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5165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9684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10/18/2024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4010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6D375EBC-9D0D-E4FB-899C-4B20A5D247E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rcRect t="40422" b="3311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fr-CH"/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42B9E4D2-786A-8920-633A-DB01B8E758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pPr algn="ctr"/>
            <a:r>
              <a:rPr lang="en-US" sz="2800" b="1" dirty="0"/>
              <a:t>Reconstruction of online writing </a:t>
            </a:r>
            <a:br>
              <a:rPr lang="en-US" sz="2800" b="1" dirty="0"/>
            </a:br>
            <a:r>
              <a:rPr lang="en-US" sz="2800" b="1" dirty="0"/>
              <a:t>signal from offline image</a:t>
            </a:r>
            <a:br>
              <a:rPr lang="en-US" sz="2800" b="1" dirty="0"/>
            </a:br>
            <a:br>
              <a:rPr lang="en-US" sz="1600" dirty="0"/>
            </a:br>
            <a:r>
              <a:rPr lang="en-US" sz="1600" dirty="0"/>
              <a:t>Can the time (t) be robustly inferred by a transformer architecture ?</a:t>
            </a:r>
            <a:endParaRPr lang="fr-CH" sz="16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679EEDA-C281-97D5-11ED-003DDA9BFE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fr-FR" dirty="0" err="1"/>
              <a:t>Status</a:t>
            </a:r>
            <a:r>
              <a:rPr lang="fr-FR" dirty="0"/>
              <a:t> Update</a:t>
            </a:r>
          </a:p>
          <a:p>
            <a:pPr algn="ctr"/>
            <a:r>
              <a:rPr lang="fr-FR" dirty="0"/>
              <a:t>18/10/2024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04873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EF6F65-8E7E-0299-9CDE-DF90227B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Visualization</a:t>
            </a:r>
            <a:r>
              <a:rPr lang="fr-FR" dirty="0"/>
              <a:t> of </a:t>
            </a:r>
            <a:br>
              <a:rPr lang="fr-FR" dirty="0"/>
            </a:br>
            <a:r>
              <a:rPr lang="fr-FR" dirty="0"/>
              <a:t>data </a:t>
            </a:r>
            <a:r>
              <a:rPr lang="fr-FR" dirty="0" err="1"/>
              <a:t>processed</a:t>
            </a:r>
            <a:r>
              <a:rPr lang="fr-FR" dirty="0"/>
              <a:t> for training</a:t>
            </a:r>
            <a:endParaRPr lang="fr-CH" dirty="0"/>
          </a:p>
        </p:txBody>
      </p:sp>
      <p:pic>
        <p:nvPicPr>
          <p:cNvPr id="4" name="lstm_training_data_20s">
            <a:hlinkClick r:id="" action="ppaction://media"/>
            <a:extLst>
              <a:ext uri="{FF2B5EF4-FFF2-40B4-BE49-F238E27FC236}">
                <a16:creationId xmlns:a16="http://schemas.microsoft.com/office/drawing/2014/main" id="{EA27EB84-206A-D84E-EC30-7AAD04B7F46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1413" y="2097088"/>
            <a:ext cx="4748212" cy="3541712"/>
          </a:xfrm>
        </p:spPr>
      </p:pic>
      <p:pic>
        <p:nvPicPr>
          <p:cNvPr id="5" name="transformer_training_data_1word">
            <a:hlinkClick r:id="" action="ppaction://media"/>
            <a:extLst>
              <a:ext uri="{FF2B5EF4-FFF2-40B4-BE49-F238E27FC236}">
                <a16:creationId xmlns:a16="http://schemas.microsoft.com/office/drawing/2014/main" id="{22DC6FA7-01D9-8F3D-A563-2DBEEF4B02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4413" y="2091091"/>
            <a:ext cx="4841066" cy="355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5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2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7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8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8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8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8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8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8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8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8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8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8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9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9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9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9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9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9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9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9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9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9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0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0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0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0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0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0" name="Group 109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1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12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13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14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15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16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17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18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19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0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1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3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4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5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6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7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8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9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0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1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2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3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4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5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6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7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8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9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0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1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2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3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4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5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6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7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8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9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0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1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2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3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4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5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6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7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8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61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62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63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64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783481C-857A-B201-DC56-693B1ABD8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Data processing – whole chain</a:t>
            </a:r>
          </a:p>
        </p:txBody>
      </p:sp>
      <p:sp useBgFill="1">
        <p:nvSpPr>
          <p:cNvPr id="166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 6" descr="Une image contenant diagramme, ligne, texte, Plan&#10;&#10;Description générée automatiquement">
            <a:extLst>
              <a:ext uri="{FF2B5EF4-FFF2-40B4-BE49-F238E27FC236}">
                <a16:creationId xmlns:a16="http://schemas.microsoft.com/office/drawing/2014/main" id="{F334F642-A0D3-8E4B-F27A-A74BC04920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635" y="963406"/>
            <a:ext cx="10266669" cy="295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029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H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57D09CF-1FF4-707D-4898-F8CD38BB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015" y="1093787"/>
            <a:ext cx="3059969" cy="4697413"/>
          </a:xfrm>
        </p:spPr>
        <p:txBody>
          <a:bodyPr>
            <a:normAutofit/>
          </a:bodyPr>
          <a:lstStyle/>
          <a:p>
            <a:r>
              <a:rPr lang="fr-FR" dirty="0"/>
              <a:t>2. Model</a:t>
            </a:r>
            <a:endParaRPr lang="fr-CH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505DBE-4833-4310-52C7-8BA6762BA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fr-FR" dirty="0"/>
              <a:t>Architecture</a:t>
            </a:r>
          </a:p>
          <a:p>
            <a:r>
              <a:rPr lang="fr-FR" dirty="0" err="1"/>
              <a:t>Loops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21783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DBE850-EF1B-0D82-54A8-8EAD8B00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549" y="65105"/>
            <a:ext cx="3156857" cy="9025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Model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3900E274-EA0A-CBFC-8409-3198747BF3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8275" y="3247683"/>
            <a:ext cx="4517291" cy="26426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D52A09D-BF0C-2FA0-805F-C9BAF553D98F}"/>
              </a:ext>
            </a:extLst>
          </p:cNvPr>
          <p:cNvSpPr txBox="1"/>
          <p:nvPr/>
        </p:nvSpPr>
        <p:spPr>
          <a:xfrm>
            <a:off x="1463549" y="1278294"/>
            <a:ext cx="29671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Encoder-</a:t>
            </a:r>
            <a:r>
              <a:rPr lang="fr-FR" dirty="0" err="1"/>
              <a:t>Decoder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dirty="0" err="1"/>
              <a:t>Text-based</a:t>
            </a:r>
            <a:r>
              <a:rPr lang="fr-FR" dirty="0"/>
              <a:t> </a:t>
            </a:r>
            <a:r>
              <a:rPr lang="fr-FR" dirty="0" err="1"/>
              <a:t>transformers</a:t>
            </a:r>
            <a:r>
              <a:rPr lang="fr-FR" dirty="0"/>
              <a:t> (</a:t>
            </a:r>
            <a:r>
              <a:rPr lang="fr-FR" dirty="0" err="1"/>
              <a:t>LLMs</a:t>
            </a:r>
            <a:r>
              <a:rPr lang="fr-F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Encoder </a:t>
            </a:r>
            <a:r>
              <a:rPr lang="fr-FR" dirty="0" err="1"/>
              <a:t>based</a:t>
            </a:r>
            <a:r>
              <a:rPr lang="fr-FR" dirty="0"/>
              <a:t> on Vision Transformers (VIT)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8" name="Image 7" descr="Une image contenant texte, diagramme, capture d’écran, Plan&#10;&#10;Description générée automatiquement">
            <a:extLst>
              <a:ext uri="{FF2B5EF4-FFF2-40B4-BE49-F238E27FC236}">
                <a16:creationId xmlns:a16="http://schemas.microsoft.com/office/drawing/2014/main" id="{B1FC4C5F-B2D3-2AE4-E5CD-335CAE2FB2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508573"/>
            <a:ext cx="5232669" cy="43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6893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60DAB34C-0813-6A6E-A7F4-EEAB5CFC8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 dirty="0"/>
              <a:t>Model – </a:t>
            </a:r>
            <a:r>
              <a:rPr lang="fr-FR" sz="3200" dirty="0" err="1"/>
              <a:t>detailed</a:t>
            </a:r>
            <a:r>
              <a:rPr lang="fr-FR" sz="3200" dirty="0"/>
              <a:t> architecture</a:t>
            </a:r>
            <a:endParaRPr lang="fr-CH" sz="32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75CB0E7-A0DE-1E9D-D008-FE4E45560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 err="1"/>
              <a:t>Patchification</a:t>
            </a:r>
            <a:r>
              <a:rPr lang="en-US" sz="2000" dirty="0"/>
              <a:t>, embeddings on encoder similar to VIT</a:t>
            </a:r>
          </a:p>
          <a:p>
            <a:r>
              <a:rPr lang="en-US" sz="2000" dirty="0"/>
              <a:t>Encoder: Encode image into attention map</a:t>
            </a:r>
          </a:p>
          <a:p>
            <a:r>
              <a:rPr lang="en-US" sz="2000" dirty="0"/>
              <a:t>Decoder</a:t>
            </a:r>
          </a:p>
          <a:p>
            <a:pPr lvl="1"/>
            <a:r>
              <a:rPr lang="en-US" sz="1600" dirty="0"/>
              <a:t>Query is target sequence</a:t>
            </a:r>
          </a:p>
          <a:p>
            <a:pPr lvl="1"/>
            <a:r>
              <a:rPr lang="en-US" sz="1600" dirty="0"/>
              <a:t>Use encoder output to focus on pixel points</a:t>
            </a:r>
          </a:p>
          <a:p>
            <a:r>
              <a:rPr lang="en-US" sz="2000" dirty="0"/>
              <a:t>Stop signal</a:t>
            </a:r>
          </a:p>
          <a:p>
            <a:pPr lvl="1"/>
            <a:r>
              <a:rPr lang="en-US" sz="1600" dirty="0"/>
              <a:t>Auto-regressive training need STOP</a:t>
            </a:r>
          </a:p>
        </p:txBody>
      </p:sp>
      <p:pic>
        <p:nvPicPr>
          <p:cNvPr id="5" name="Espace réservé du contenu 4" descr="Une image contenant diagramme, texte, Dessin technique, Plan&#10;&#10;Description générée automatiquement">
            <a:extLst>
              <a:ext uri="{FF2B5EF4-FFF2-40B4-BE49-F238E27FC236}">
                <a16:creationId xmlns:a16="http://schemas.microsoft.com/office/drawing/2014/main" id="{45ADD749-DE95-283F-3EC3-6BBA9E5BC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826" y="210964"/>
            <a:ext cx="4875323" cy="6436071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H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0293687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CC964D6-FEEE-25EA-BA89-57452D4AA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fr-FR" sz="3200" dirty="0">
                <a:solidFill>
                  <a:srgbClr val="FFFFFF"/>
                </a:solidFill>
              </a:rPr>
              <a:t>Training </a:t>
            </a:r>
            <a:r>
              <a:rPr lang="fr-FR" sz="3200" dirty="0" err="1">
                <a:solidFill>
                  <a:srgbClr val="FFFFFF"/>
                </a:solidFill>
              </a:rPr>
              <a:t>loop</a:t>
            </a:r>
            <a:endParaRPr lang="fr-CH" sz="3200" dirty="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4AA5EAB-F0D7-DC9C-872A-F9910E91F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 err="1">
                <a:solidFill>
                  <a:srgbClr val="FFFFFF"/>
                </a:solidFill>
              </a:rPr>
              <a:t>Batchified</a:t>
            </a:r>
            <a:r>
              <a:rPr lang="en-US" sz="1400" dirty="0">
                <a:solidFill>
                  <a:srgbClr val="FFFFFF"/>
                </a:solidFill>
              </a:rPr>
              <a:t> loop</a:t>
            </a:r>
          </a:p>
          <a:p>
            <a:r>
              <a:rPr lang="en-US" sz="1400" dirty="0">
                <a:solidFill>
                  <a:srgbClr val="FFFFFF"/>
                </a:solidFill>
              </a:rPr>
              <a:t>Parallelized thanks to ground truth replacing</a:t>
            </a:r>
          </a:p>
          <a:p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H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pic>
        <p:nvPicPr>
          <p:cNvPr id="5" name="Espace réservé du contenu 4" descr="Une image contenant texte, diagramme, Rectangle, Plan&#10;&#10;Description générée automatiquement">
            <a:extLst>
              <a:ext uri="{FF2B5EF4-FFF2-40B4-BE49-F238E27FC236}">
                <a16:creationId xmlns:a16="http://schemas.microsoft.com/office/drawing/2014/main" id="{530EC07B-3E76-AA0A-20E1-0CEEFC15D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530" y="643467"/>
            <a:ext cx="5890541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389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5932817-3590-8A11-E2C6-809D0E102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18518"/>
            <a:ext cx="2851417" cy="1478570"/>
          </a:xfrm>
        </p:spPr>
        <p:txBody>
          <a:bodyPr>
            <a:normAutofit/>
          </a:bodyPr>
          <a:lstStyle/>
          <a:p>
            <a:r>
              <a:rPr lang="fr-FR" sz="3200">
                <a:solidFill>
                  <a:srgbClr val="FFFFFF"/>
                </a:solidFill>
              </a:rPr>
              <a:t>Inference loop</a:t>
            </a:r>
            <a:endParaRPr lang="fr-CH" sz="3200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52C2B93-521F-132D-5CA1-94659C236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4620" y="2249487"/>
            <a:ext cx="2862444" cy="3957302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FFFFFF"/>
                </a:solidFill>
              </a:rPr>
              <a:t>Autoregression</a:t>
            </a:r>
          </a:p>
          <a:p>
            <a:pPr lvl="1"/>
            <a:r>
              <a:rPr lang="en-US" sz="1000" dirty="0">
                <a:solidFill>
                  <a:srgbClr val="FFFFFF"/>
                </a:solidFill>
              </a:rPr>
              <a:t>No limit to sequence length</a:t>
            </a:r>
          </a:p>
          <a:p>
            <a:r>
              <a:rPr lang="en-US" sz="1400" dirty="0">
                <a:solidFill>
                  <a:srgbClr val="FFFFFF"/>
                </a:solidFill>
              </a:rPr>
              <a:t>Limit maximum </a:t>
            </a:r>
          </a:p>
          <a:p>
            <a:r>
              <a:rPr lang="en-US" sz="1400" dirty="0">
                <a:solidFill>
                  <a:srgbClr val="FFFFFF"/>
                </a:solidFill>
              </a:rPr>
              <a:t>Detect stops</a:t>
            </a:r>
          </a:p>
          <a:p>
            <a:pPr marL="0" indent="0">
              <a:buNone/>
            </a:pPr>
            <a:endParaRPr lang="en-US" sz="1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H"/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pic>
        <p:nvPicPr>
          <p:cNvPr id="5" name="Espace réservé du contenu 4" descr="Une image contenant diagramme, texte, capture d’écran, Rectangle&#10;&#10;Description générée automatiquement">
            <a:extLst>
              <a:ext uri="{FF2B5EF4-FFF2-40B4-BE49-F238E27FC236}">
                <a16:creationId xmlns:a16="http://schemas.microsoft.com/office/drawing/2014/main" id="{0454B1A0-03C5-BAF8-976E-7CB9491DE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850" y="643467"/>
            <a:ext cx="6289900" cy="55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368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BFC9644-673A-459F-B3C5-9310A4E50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ADB9295-9645-4BF2-ADFD-75800B7FA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bg2">
              <a:lumMod val="60000"/>
              <a:lumOff val="40000"/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95B061E9-E435-4E1B-B160-96584A116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CD7972E-7D38-40EE-A80B-E2A848811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524A3B55-746F-419F-8CFF-5F3A4BE143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C63219B-AD72-4494-935E-F5C70DB549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15B41FD2-05E2-44E7-8760-09E65D1C60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E6D63D0-3347-4EE2-8F65-F1C32168F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38A46A3-DB16-45D5-B636-03EFE39FE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0B8A2B0E-823F-4BE8-9359-45143BB12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44516B3C-A8BE-46FC-B643-3DFEB7F28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59FD699C-3920-4E57-BE27-165A3F036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0FB0C02E-3F53-4889-8ADF-80DBC43F6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8A0C89C-946F-4BCD-8A27-BB73E37FE5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H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70C83EAF-4E92-4849-A240-B257871D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320FD164-4D7A-469C-B3F4-B926BFACF5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F6E14D9A-4E63-48FF-95C5-9E8DDFF86C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3DCD24F-3CA8-4404-B22C-E4C928995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8AD2E827-32A3-4BE4-9CC6-831562917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7FB2CCC-1230-494F-B2D1-F05E5B8ED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5F44514-9274-47E3-9243-CA9356C166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D06192CD-AD86-4DCA-8B53-4ACCA465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99E9203A-21E4-46D8-981A-4B28CA320A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32FCE9B6-FB52-4045-8DCC-E5959B9A4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4A7025C-CDE8-429A-BBB9-E7380C962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A4EA0256-5DF5-437A-98A7-B79F3E6BB8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90C9433D-9E1C-493B-BEBD-C3081FFA32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352B39BB-F298-4285-A709-1FBA0CB72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31CAF2A0-CBA0-4E86-AA87-8750EC1AFB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82B1A2-96B3-1279-E390-C0B779A71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337" y="1093788"/>
            <a:ext cx="3301109" cy="4697413"/>
          </a:xfrm>
        </p:spPr>
        <p:txBody>
          <a:bodyPr>
            <a:normAutofit/>
          </a:bodyPr>
          <a:lstStyle/>
          <a:p>
            <a:r>
              <a:rPr lang="fr-FR" dirty="0"/>
              <a:t>3. Challenges</a:t>
            </a:r>
            <a:endParaRPr lang="fr-CH" dirty="0"/>
          </a:p>
        </p:txBody>
      </p:sp>
      <p:sp useBgFill="1">
        <p:nvSpPr>
          <p:cNvPr id="39" name="Round Diagonal Corner Rectangle 7">
            <a:extLst>
              <a:ext uri="{FF2B5EF4-FFF2-40B4-BE49-F238E27FC236}">
                <a16:creationId xmlns:a16="http://schemas.microsoft.com/office/drawing/2014/main" id="{7D1C411D-0818-4640-8657-2AF78250C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084" y="0"/>
            <a:ext cx="7566916" cy="6848476"/>
          </a:xfrm>
          <a:prstGeom prst="round2DiagRect">
            <a:avLst>
              <a:gd name="adj1" fmla="val 0"/>
              <a:gd name="adj2" fmla="val 0"/>
            </a:avLst>
          </a:prstGeom>
          <a:ln w="19050" cap="sq">
            <a:noFill/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E950E6-0BD4-A46D-90AB-65EA57E47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5467" y="1093788"/>
            <a:ext cx="5831944" cy="4697413"/>
          </a:xfrm>
        </p:spPr>
        <p:txBody>
          <a:bodyPr>
            <a:normAutofit/>
          </a:bodyPr>
          <a:lstStyle/>
          <a:p>
            <a:r>
              <a:rPr lang="fr-FR" dirty="0"/>
              <a:t>Work to </a:t>
            </a:r>
            <a:r>
              <a:rPr lang="fr-FR" dirty="0" err="1"/>
              <a:t>be</a:t>
            </a:r>
            <a:r>
              <a:rPr lang="fr-FR" dirty="0"/>
              <a:t> the </a:t>
            </a:r>
            <a:r>
              <a:rPr lang="fr-FR" dirty="0" err="1"/>
              <a:t>next</a:t>
            </a:r>
            <a:r>
              <a:rPr lang="fr-FR" dirty="0"/>
              <a:t> focus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82995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B981A8-5D2E-BB4B-08AE-9F6EF774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1762"/>
            <a:ext cx="9905998" cy="1478570"/>
          </a:xfrm>
        </p:spPr>
        <p:txBody>
          <a:bodyPr/>
          <a:lstStyle/>
          <a:p>
            <a:r>
              <a:rPr lang="fr-FR" dirty="0"/>
              <a:t>Challenge 1 – Train </a:t>
            </a:r>
            <a:r>
              <a:rPr lang="fr-FR" dirty="0" err="1"/>
              <a:t>with</a:t>
            </a:r>
            <a:r>
              <a:rPr lang="fr-FR" dirty="0"/>
              <a:t> Hyper-</a:t>
            </a:r>
            <a:r>
              <a:rPr lang="fr-FR" dirty="0" err="1"/>
              <a:t>parameters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DA1ABFA-649C-D9A2-BFA3-1B3F9D2B1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97" y="1760332"/>
            <a:ext cx="5744019" cy="3916681"/>
          </a:xfrm>
        </p:spPr>
        <p:txBody>
          <a:bodyPr>
            <a:normAutofit fontScale="62500" lnSpcReduction="20000"/>
          </a:bodyPr>
          <a:lstStyle/>
          <a:p>
            <a:r>
              <a:rPr lang="fr-FR" sz="4600" dirty="0"/>
              <a:t>Transformer-</a:t>
            </a:r>
            <a:r>
              <a:rPr lang="fr-FR" sz="4600" dirty="0" err="1"/>
              <a:t>related</a:t>
            </a:r>
            <a:endParaRPr lang="fr-FR" sz="4600" dirty="0"/>
          </a:p>
          <a:p>
            <a:pPr lvl="2"/>
            <a:r>
              <a:rPr lang="fr-FR" sz="4200" dirty="0"/>
              <a:t>Encoder </a:t>
            </a:r>
            <a:r>
              <a:rPr lang="fr-FR" sz="4200" dirty="0" err="1"/>
              <a:t>layers</a:t>
            </a:r>
            <a:endParaRPr lang="fr-FR" sz="4200" dirty="0"/>
          </a:p>
          <a:p>
            <a:pPr lvl="2"/>
            <a:r>
              <a:rPr lang="fr-FR" sz="4200" dirty="0" err="1"/>
              <a:t>Decoder</a:t>
            </a:r>
            <a:r>
              <a:rPr lang="fr-FR" sz="4200" dirty="0"/>
              <a:t> </a:t>
            </a:r>
            <a:r>
              <a:rPr lang="fr-FR" sz="4200" dirty="0" err="1"/>
              <a:t>layers</a:t>
            </a:r>
            <a:endParaRPr lang="fr-FR" sz="4200" dirty="0"/>
          </a:p>
          <a:p>
            <a:pPr lvl="2"/>
            <a:r>
              <a:rPr lang="fr-FR" sz="4200" dirty="0"/>
              <a:t>Encoder </a:t>
            </a:r>
            <a:r>
              <a:rPr lang="fr-FR" sz="4200" dirty="0" err="1"/>
              <a:t>heads</a:t>
            </a:r>
            <a:endParaRPr lang="fr-FR" sz="4200" dirty="0"/>
          </a:p>
          <a:p>
            <a:pPr lvl="2"/>
            <a:r>
              <a:rPr lang="fr-FR" sz="4200" dirty="0" err="1"/>
              <a:t>Decoders</a:t>
            </a:r>
            <a:r>
              <a:rPr lang="fr-FR" sz="4200" dirty="0"/>
              <a:t> </a:t>
            </a:r>
            <a:r>
              <a:rPr lang="fr-FR" sz="4200" dirty="0" err="1"/>
              <a:t>heads</a:t>
            </a:r>
            <a:r>
              <a:rPr lang="fr-FR" sz="4200" dirty="0"/>
              <a:t> (x2)</a:t>
            </a:r>
          </a:p>
          <a:p>
            <a:pPr lvl="2"/>
            <a:r>
              <a:rPr lang="fr-FR" sz="4200" dirty="0" err="1"/>
              <a:t>Autoregressive</a:t>
            </a:r>
            <a:r>
              <a:rPr lang="fr-FR" sz="4200" dirty="0"/>
              <a:t> </a:t>
            </a:r>
            <a:r>
              <a:rPr lang="fr-FR" sz="4200" dirty="0" err="1"/>
              <a:t>sequence</a:t>
            </a:r>
            <a:r>
              <a:rPr lang="fr-FR" sz="4200" dirty="0"/>
              <a:t> </a:t>
            </a:r>
            <a:r>
              <a:rPr lang="fr-FR" sz="4200" dirty="0" err="1"/>
              <a:t>length</a:t>
            </a:r>
            <a:endParaRPr lang="fr-FR" sz="4200" dirty="0"/>
          </a:p>
          <a:p>
            <a:pPr lvl="2"/>
            <a:r>
              <a:rPr lang="fr-FR" sz="4200" dirty="0"/>
              <a:t>FFN Activation </a:t>
            </a:r>
            <a:r>
              <a:rPr lang="fr-FR" sz="4200" dirty="0" err="1"/>
              <a:t>function</a:t>
            </a:r>
            <a:r>
              <a:rPr lang="fr-FR" sz="4200" dirty="0"/>
              <a:t> &amp; Expansion ratio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CH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16A76857-2D42-DD81-F6D4-DB86D7FC73A2}"/>
              </a:ext>
            </a:extLst>
          </p:cNvPr>
          <p:cNvSpPr txBox="1">
            <a:spLocks/>
          </p:cNvSpPr>
          <p:nvPr/>
        </p:nvSpPr>
        <p:spPr>
          <a:xfrm>
            <a:off x="6447981" y="1760332"/>
            <a:ext cx="5744019" cy="3916681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600" dirty="0"/>
              <a:t>Architectural / Meta-Hyper-</a:t>
            </a:r>
            <a:r>
              <a:rPr lang="fr-FR" sz="4600" dirty="0" err="1"/>
              <a:t>Parameters</a:t>
            </a:r>
            <a:endParaRPr lang="fr-FR" sz="4600" dirty="0"/>
          </a:p>
          <a:p>
            <a:pPr lvl="1"/>
            <a:r>
              <a:rPr lang="fr-FR" sz="4400" dirty="0"/>
              <a:t>LSTM ON/FF</a:t>
            </a:r>
          </a:p>
          <a:p>
            <a:pPr lvl="1"/>
            <a:r>
              <a:rPr lang="fr-FR" sz="4400" dirty="0" err="1"/>
              <a:t>Prediction</a:t>
            </a:r>
            <a:r>
              <a:rPr lang="fr-FR" sz="4400" dirty="0"/>
              <a:t> </a:t>
            </a:r>
            <a:r>
              <a:rPr lang="fr-FR" sz="4400" dirty="0" err="1"/>
              <a:t>Token</a:t>
            </a:r>
            <a:r>
              <a:rPr lang="fr-FR" sz="4400" dirty="0"/>
              <a:t> ON/OFF</a:t>
            </a:r>
          </a:p>
          <a:p>
            <a:pPr lvl="1"/>
            <a:r>
              <a:rPr lang="fr-FR" sz="4400" dirty="0" err="1"/>
              <a:t>Dimensionality</a:t>
            </a:r>
            <a:endParaRPr lang="fr-FR" sz="4400" dirty="0"/>
          </a:p>
          <a:p>
            <a:pPr lvl="2"/>
            <a:r>
              <a:rPr lang="fr-FR" sz="4400" dirty="0"/>
              <a:t>Patches dimension</a:t>
            </a:r>
          </a:p>
          <a:p>
            <a:pPr lvl="2"/>
            <a:r>
              <a:rPr lang="fr-FR" sz="4400" dirty="0" err="1"/>
              <a:t>Embedding</a:t>
            </a:r>
            <a:r>
              <a:rPr lang="fr-FR" sz="4400" dirty="0"/>
              <a:t> dimension</a:t>
            </a:r>
          </a:p>
          <a:p>
            <a:r>
              <a:rPr lang="fr-FR" sz="4600" dirty="0" err="1"/>
              <a:t>Traditional</a:t>
            </a:r>
            <a:endParaRPr lang="fr-FR" sz="4600" dirty="0"/>
          </a:p>
          <a:p>
            <a:pPr lvl="1"/>
            <a:r>
              <a:rPr lang="fr-FR" sz="4400" dirty="0" err="1"/>
              <a:t>Normalization</a:t>
            </a:r>
            <a:r>
              <a:rPr lang="fr-FR" sz="4400" dirty="0"/>
              <a:t> pixel values, </a:t>
            </a:r>
            <a:r>
              <a:rPr lang="fr-FR" sz="4400" dirty="0" err="1"/>
              <a:t>coordinates</a:t>
            </a:r>
            <a:endParaRPr lang="fr-FR" sz="4400" dirty="0"/>
          </a:p>
          <a:p>
            <a:pPr lvl="1"/>
            <a:r>
              <a:rPr lang="fr-FR" sz="4400" dirty="0"/>
              <a:t>Dropout ratio</a:t>
            </a:r>
          </a:p>
          <a:p>
            <a:pPr lvl="1"/>
            <a:r>
              <a:rPr lang="fr-FR" sz="4400" dirty="0"/>
              <a:t>Learning rate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420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39A68B-F549-11FA-78C9-344F406AB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Challenge 2 - UNIPEN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ECB96B-898B-3CC4-9E44-F2C42BB78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Too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data to fit in RAM</a:t>
            </a:r>
          </a:p>
          <a:p>
            <a:pPr lvl="1"/>
            <a:r>
              <a:rPr lang="fr-FR" dirty="0"/>
              <a:t>Images are </a:t>
            </a:r>
            <a:r>
              <a:rPr lang="fr-FR" dirty="0" err="1"/>
              <a:t>larger</a:t>
            </a:r>
            <a:endParaRPr lang="fr-FR" dirty="0"/>
          </a:p>
          <a:p>
            <a:pPr lvl="1"/>
            <a:r>
              <a:rPr lang="fr-FR" dirty="0"/>
              <a:t>Impossible to </a:t>
            </a:r>
            <a:r>
              <a:rPr lang="fr-FR" dirty="0" err="1"/>
              <a:t>pre-build</a:t>
            </a:r>
            <a:r>
              <a:rPr lang="fr-FR" dirty="0"/>
              <a:t> </a:t>
            </a:r>
            <a:r>
              <a:rPr lang="fr-FR" dirty="0" err="1"/>
              <a:t>tensor</a:t>
            </a:r>
            <a:r>
              <a:rPr lang="fr-FR" dirty="0"/>
              <a:t> of [batch * </a:t>
            </a:r>
            <a:r>
              <a:rPr lang="fr-FR" dirty="0" err="1"/>
              <a:t>max_W</a:t>
            </a:r>
            <a:r>
              <a:rPr lang="fr-FR" dirty="0"/>
              <a:t> * </a:t>
            </a:r>
            <a:r>
              <a:rPr lang="fr-FR" dirty="0" err="1"/>
              <a:t>max_H</a:t>
            </a:r>
            <a:r>
              <a:rPr lang="fr-FR" dirty="0"/>
              <a:t>] for </a:t>
            </a:r>
            <a:r>
              <a:rPr lang="fr-FR" dirty="0" err="1"/>
              <a:t>batchified</a:t>
            </a:r>
            <a:r>
              <a:rPr lang="fr-FR" dirty="0"/>
              <a:t> patches, </a:t>
            </a:r>
            <a:r>
              <a:rPr lang="fr-FR" dirty="0" err="1"/>
              <a:t>paddings</a:t>
            </a:r>
            <a:r>
              <a:rPr lang="fr-FR" dirty="0"/>
              <a:t>, </a:t>
            </a:r>
            <a:r>
              <a:rPr lang="fr-FR" dirty="0" err="1"/>
              <a:t>sequences</a:t>
            </a:r>
            <a:endParaRPr lang="fr-FR" dirty="0"/>
          </a:p>
          <a:p>
            <a:pPr lvl="2"/>
            <a:r>
              <a:rPr lang="fr-FR" dirty="0"/>
              <a:t>Save to file and </a:t>
            </a:r>
            <a:r>
              <a:rPr lang="fr-FR" dirty="0" err="1"/>
              <a:t>load</a:t>
            </a:r>
            <a:r>
              <a:rPr lang="fr-FR" dirty="0"/>
              <a:t> on-</a:t>
            </a:r>
            <a:r>
              <a:rPr lang="fr-FR" dirty="0" err="1"/>
              <a:t>demand</a:t>
            </a:r>
            <a:endParaRPr lang="fr-FR" dirty="0"/>
          </a:p>
          <a:p>
            <a:pPr lvl="2"/>
            <a:r>
              <a:rPr lang="fr-FR" dirty="0" err="1"/>
              <a:t>Build</a:t>
            </a:r>
            <a:r>
              <a:rPr lang="fr-FR" dirty="0"/>
              <a:t> images on-the-</a:t>
            </a:r>
            <a:r>
              <a:rPr lang="fr-FR" dirty="0" err="1"/>
              <a:t>fly</a:t>
            </a:r>
            <a:endParaRPr lang="fr-FR" dirty="0"/>
          </a:p>
          <a:p>
            <a:pPr lvl="3"/>
            <a:r>
              <a:rPr lang="fr-FR" dirty="0"/>
              <a:t>Training time</a:t>
            </a:r>
          </a:p>
          <a:p>
            <a:pPr lvl="2"/>
            <a:r>
              <a:rPr lang="fr-FR" dirty="0"/>
              <a:t>Rolling </a:t>
            </a:r>
            <a:r>
              <a:rPr lang="fr-FR" dirty="0" err="1"/>
              <a:t>window</a:t>
            </a:r>
            <a:r>
              <a:rPr lang="fr-FR" dirty="0"/>
              <a:t> </a:t>
            </a:r>
            <a:r>
              <a:rPr lang="fr-FR" dirty="0" err="1"/>
              <a:t>centered</a:t>
            </a:r>
            <a:r>
              <a:rPr lang="fr-FR" dirty="0"/>
              <a:t> on </a:t>
            </a:r>
            <a:r>
              <a:rPr lang="fr-FR" dirty="0" err="1"/>
              <a:t>selection</a:t>
            </a:r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9044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H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973EEBC-CB31-6A71-CE65-ED9D59D54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fr-FR" sz="4000"/>
              <a:t>Objectives</a:t>
            </a:r>
            <a:endParaRPr lang="fr-CH" sz="40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674048-C491-BC21-A320-4AD7888AC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800" dirty="0" err="1"/>
              <a:t>Based</a:t>
            </a:r>
            <a:r>
              <a:rPr lang="fr-FR" sz="2800" dirty="0"/>
              <a:t> on </a:t>
            </a:r>
            <a:r>
              <a:rPr lang="fr-FR" sz="2800" dirty="0" err="1"/>
              <a:t>existing</a:t>
            </a:r>
            <a:r>
              <a:rPr lang="fr-FR" sz="2800" dirty="0"/>
              <a:t> transformer </a:t>
            </a:r>
            <a:r>
              <a:rPr lang="fr-FR" sz="2800" dirty="0" err="1"/>
              <a:t>models</a:t>
            </a:r>
            <a:r>
              <a:rPr lang="fr-FR" sz="2800" dirty="0"/>
              <a:t>, </a:t>
            </a:r>
            <a:r>
              <a:rPr lang="fr-FR" sz="2800" dirty="0" err="1"/>
              <a:t>Assess</a:t>
            </a:r>
            <a:r>
              <a:rPr lang="fr-FR" sz="2800" dirty="0"/>
              <a:t> </a:t>
            </a:r>
            <a:r>
              <a:rPr lang="fr-FR" sz="2800" dirty="0" err="1"/>
              <a:t>trainability</a:t>
            </a:r>
            <a:r>
              <a:rPr lang="fr-FR" sz="2800" dirty="0"/>
              <a:t> of a transformer-</a:t>
            </a:r>
            <a:r>
              <a:rPr lang="fr-FR" sz="2800" dirty="0" err="1"/>
              <a:t>based</a:t>
            </a:r>
            <a:r>
              <a:rPr lang="fr-FR" sz="2800" dirty="0"/>
              <a:t> architecture in </a:t>
            </a:r>
            <a:r>
              <a:rPr lang="fr-FR" sz="2800" dirty="0" err="1"/>
              <a:t>infering</a:t>
            </a:r>
            <a:r>
              <a:rPr lang="fr-FR" sz="2800" dirty="0"/>
              <a:t> basic </a:t>
            </a:r>
            <a:r>
              <a:rPr lang="fr-FR" sz="2800" dirty="0" err="1"/>
              <a:t>pen</a:t>
            </a:r>
            <a:r>
              <a:rPr lang="fr-FR" sz="2800" dirty="0"/>
              <a:t> </a:t>
            </a:r>
            <a:r>
              <a:rPr lang="fr-FR" sz="2800" dirty="0" err="1"/>
              <a:t>kinematic</a:t>
            </a:r>
            <a:r>
              <a:rPr lang="fr-FR" sz="2800" dirty="0"/>
              <a:t>: Position and speed</a:t>
            </a:r>
            <a:endParaRPr lang="fr-CH" sz="28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683468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4C8DEA-210F-3553-209F-3271CB9D0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62226"/>
          </a:xfrm>
        </p:spPr>
        <p:txBody>
          <a:bodyPr/>
          <a:lstStyle/>
          <a:p>
            <a:r>
              <a:rPr lang="fr-FR" dirty="0"/>
              <a:t>CHALLENGE 3 - LSTM</a:t>
            </a:r>
            <a:endParaRPr lang="fr-CH" dirty="0"/>
          </a:p>
        </p:txBody>
      </p:sp>
      <p:pic>
        <p:nvPicPr>
          <p:cNvPr id="5" name="Espace réservé du contenu 4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CB0194E9-B0AC-183D-8F80-3E633D103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2130" y="2551178"/>
            <a:ext cx="4722282" cy="3541712"/>
          </a:xfrm>
        </p:spPr>
      </p:pic>
      <p:pic>
        <p:nvPicPr>
          <p:cNvPr id="7" name="Image 6" descr="Une image contenant texte, diagramme, Plan, Dessin technique&#10;&#10;Description générée automatiquement">
            <a:extLst>
              <a:ext uri="{FF2B5EF4-FFF2-40B4-BE49-F238E27FC236}">
                <a16:creationId xmlns:a16="http://schemas.microsoft.com/office/drawing/2014/main" id="{F58D070F-5342-564D-6D88-11B6BAFB9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953" y="377696"/>
            <a:ext cx="4330741" cy="571519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2BA0F76-C2F4-B676-3744-17C8783384F0}"/>
              </a:ext>
            </a:extLst>
          </p:cNvPr>
          <p:cNvSpPr txBox="1"/>
          <p:nvPr/>
        </p:nvSpPr>
        <p:spPr>
          <a:xfrm>
            <a:off x="1170432" y="1554480"/>
            <a:ext cx="5047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Trainability</a:t>
            </a:r>
            <a:r>
              <a:rPr lang="fr-FR" dirty="0"/>
              <a:t> of LSTM on HW </a:t>
            </a:r>
            <a:r>
              <a:rPr lang="fr-FR" dirty="0" err="1"/>
              <a:t>already</a:t>
            </a:r>
            <a:r>
              <a:rPr lang="fr-FR" dirty="0"/>
              <a:t> </a:t>
            </a:r>
            <a:r>
              <a:rPr lang="fr-FR" dirty="0" err="1"/>
              <a:t>proven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LSTM can train on </a:t>
            </a:r>
            <a:r>
              <a:rPr lang="fr-FR" dirty="0" err="1"/>
              <a:t>brush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Need to test </a:t>
            </a:r>
            <a:r>
              <a:rPr lang="fr-FR" dirty="0" err="1"/>
              <a:t>with</a:t>
            </a:r>
            <a:r>
              <a:rPr lang="fr-FR" dirty="0"/>
              <a:t>/</a:t>
            </a:r>
            <a:r>
              <a:rPr lang="fr-FR" dirty="0" err="1"/>
              <a:t>without</a:t>
            </a:r>
            <a:r>
              <a:rPr lang="fr-FR" dirty="0"/>
              <a:t>, </a:t>
            </a:r>
            <a:r>
              <a:rPr lang="fr-FR" dirty="0" err="1"/>
              <a:t>assess</a:t>
            </a:r>
            <a:r>
              <a:rPr lang="fr-FR" dirty="0"/>
              <a:t> impact on </a:t>
            </a:r>
            <a:r>
              <a:rPr lang="fr-FR" dirty="0" err="1"/>
              <a:t>error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15215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19CD3B8A-643C-2CD0-CB65-3A5FDA5A2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425" y="618518"/>
            <a:ext cx="4598985" cy="1478570"/>
          </a:xfrm>
        </p:spPr>
        <p:txBody>
          <a:bodyPr>
            <a:normAutofit/>
          </a:bodyPr>
          <a:lstStyle/>
          <a:p>
            <a:r>
              <a:rPr lang="fr-FR" dirty="0"/>
              <a:t>1. </a:t>
            </a:r>
            <a:r>
              <a:rPr lang="fr-FR" dirty="0" err="1"/>
              <a:t>Datasets</a:t>
            </a:r>
            <a:endParaRPr lang="fr-CH" dirty="0"/>
          </a:p>
        </p:txBody>
      </p:sp>
      <p:pic>
        <p:nvPicPr>
          <p:cNvPr id="5" name="Picture 4" descr="Börsenkennzahlen">
            <a:extLst>
              <a:ext uri="{FF2B5EF4-FFF2-40B4-BE49-F238E27FC236}">
                <a16:creationId xmlns:a16="http://schemas.microsoft.com/office/drawing/2014/main" id="{18D17455-4E98-E129-6E3F-2848460EEA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1046" r="19565" b="-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45EF155-7E2B-F13F-9C89-7224361C0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425" y="2249487"/>
            <a:ext cx="4598986" cy="3541714"/>
          </a:xfrm>
        </p:spPr>
        <p:txBody>
          <a:bodyPr>
            <a:normAutofit/>
          </a:bodyPr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81673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2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H"/>
            </a:p>
          </p:txBody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2DDBEBC9-28CA-A57D-8AB5-6AFE942ED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fr-FR" sz="4000"/>
              <a:t>Datasets</a:t>
            </a:r>
            <a:endParaRPr lang="fr-CH" sz="400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9BEC8B-A5C5-E8D4-0AF9-1F7611BAD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3" y="1082673"/>
            <a:ext cx="5751237" cy="4708528"/>
          </a:xfrm>
        </p:spPr>
        <p:txBody>
          <a:bodyPr anchor="ctr">
            <a:normAutofit/>
          </a:bodyPr>
          <a:lstStyle/>
          <a:p>
            <a:r>
              <a:rPr lang="fr-FR" sz="1800"/>
              <a:t>Brush</a:t>
            </a:r>
          </a:p>
          <a:p>
            <a:pPr lvl="1"/>
            <a:r>
              <a:rPr lang="fr-FR" sz="1800"/>
              <a:t>Starting dataset, building a model that works</a:t>
            </a:r>
          </a:p>
          <a:p>
            <a:pPr lvl="2"/>
            <a:r>
              <a:rPr lang="fr-FR" dirty="0"/>
              <a:t>Limited data</a:t>
            </a:r>
          </a:p>
          <a:p>
            <a:pPr lvl="2"/>
            <a:r>
              <a:rPr lang="fr-FR"/>
              <a:t>Unified</a:t>
            </a:r>
            <a:r>
              <a:rPr lang="fr-FR" dirty="0"/>
              <a:t> data</a:t>
            </a:r>
          </a:p>
          <a:p>
            <a:r>
              <a:rPr lang="fr-FR" sz="1800"/>
              <a:t>UNIPEN</a:t>
            </a:r>
          </a:p>
          <a:p>
            <a:pPr lvl="1"/>
            <a:r>
              <a:rPr lang="fr-FR" sz="1800"/>
              <a:t>Larger dataset(s), scaling trainin</a:t>
            </a:r>
            <a:r>
              <a:rPr lang="fr-CH" sz="1800"/>
              <a:t>g</a:t>
            </a:r>
          </a:p>
          <a:p>
            <a:pPr lvl="2"/>
            <a:r>
              <a:rPr lang="fr-CH"/>
              <a:t>Resampling</a:t>
            </a:r>
            <a:endParaRPr lang="fr-CH" dirty="0"/>
          </a:p>
          <a:p>
            <a:pPr lvl="2"/>
            <a:r>
              <a:rPr lang="fr-CH" dirty="0"/>
              <a:t>Quantification</a:t>
            </a:r>
          </a:p>
          <a:p>
            <a:pPr lvl="2"/>
            <a:r>
              <a:rPr lang="fr-CH" dirty="0"/>
              <a:t>RAM</a:t>
            </a:r>
            <a:endParaRPr lang="fr-FR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329465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9B4077-94DE-5F96-651E-16A0AD97C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BRUSH - Analysis</a:t>
            </a:r>
          </a:p>
        </p:txBody>
      </p:sp>
      <p:sp>
        <p:nvSpPr>
          <p:cNvPr id="13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Espace réservé du contenu 4" descr="Une image contenant texte, diagramme, capture d’écran, Tracé&#10;&#10;Description générée automatiquement">
            <a:extLst>
              <a:ext uri="{FF2B5EF4-FFF2-40B4-BE49-F238E27FC236}">
                <a16:creationId xmlns:a16="http://schemas.microsoft.com/office/drawing/2014/main" id="{881B41EE-BB3F-8CCD-87A6-54BCD4523F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53" y="1147146"/>
            <a:ext cx="2935453" cy="2201590"/>
          </a:xfrm>
          <a:prstGeom prst="rect">
            <a:avLst/>
          </a:prstGeom>
        </p:spPr>
      </p:pic>
      <p:pic>
        <p:nvPicPr>
          <p:cNvPr id="7" name="Image 6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3C5C2AD2-8FDC-A4D7-D108-4B69701237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052" y="3513327"/>
            <a:ext cx="2935454" cy="220159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F47FD96-CE84-2557-B72A-A0C52BB322B7}"/>
              </a:ext>
            </a:extLst>
          </p:cNvPr>
          <p:cNvSpPr txBox="1"/>
          <p:nvPr/>
        </p:nvSpPr>
        <p:spPr>
          <a:xfrm>
            <a:off x="6569957" y="1911096"/>
            <a:ext cx="4747087" cy="3880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dirty="0"/>
              <a:t>Contains </a:t>
            </a:r>
            <a:r>
              <a:rPr lang="en-US" dirty="0" err="1"/>
              <a:t>X,Y,Penup</a:t>
            </a:r>
            <a:r>
              <a:rPr lang="en-US" dirty="0"/>
              <a:t> data</a:t>
            </a:r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dirty="0"/>
              <a:t>	Concept of </a:t>
            </a:r>
            <a:r>
              <a:rPr lang="en-US" dirty="0" err="1"/>
              <a:t>substroke</a:t>
            </a:r>
            <a:endParaRPr lang="en-US" dirty="0"/>
          </a:p>
          <a:p>
            <a:pPr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dirty="0"/>
              <a:t>Total dataset length is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163 // 1700 sequences</a:t>
            </a:r>
          </a:p>
          <a:p>
            <a:pPr marL="285750" indent="-228600" defTabSz="914400">
              <a:lnSpc>
                <a:spcPct val="120000"/>
              </a:lnSpc>
              <a:spcAft>
                <a:spcPts val="600"/>
              </a:spcAft>
              <a:buSzPct val="125000"/>
              <a:buFont typeface="Arial" panose="020B0604020202020204" pitchFamily="34" charset="0"/>
              <a:buChar char="•"/>
            </a:pPr>
            <a:r>
              <a:rPr lang="en-US" dirty="0"/>
              <a:t>80943 points</a:t>
            </a:r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SzPct val="125000"/>
            </a:pPr>
            <a:endParaRPr lang="en-US" dirty="0"/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dirty="0"/>
              <a:t>Maximum image shape: 220 * 241</a:t>
            </a:r>
          </a:p>
          <a:p>
            <a:pPr marL="57150" defTabSz="914400">
              <a:lnSpc>
                <a:spcPct val="120000"/>
              </a:lnSpc>
              <a:spcAft>
                <a:spcPts val="600"/>
              </a:spcAft>
              <a:buSzPct val="125000"/>
            </a:pPr>
            <a:r>
              <a:rPr lang="en-US" dirty="0"/>
              <a:t>Average image shape: 145.5 * 165</a:t>
            </a:r>
          </a:p>
        </p:txBody>
      </p:sp>
      <p:pic>
        <p:nvPicPr>
          <p:cNvPr id="10" name="Image 9" descr="Une image contenant écriture manuscrite, texte, Police, ligne&#10;&#10;Description générée automatiquement">
            <a:extLst>
              <a:ext uri="{FF2B5EF4-FFF2-40B4-BE49-F238E27FC236}">
                <a16:creationId xmlns:a16="http://schemas.microsoft.com/office/drawing/2014/main" id="{3E24D9AF-1AD0-F347-DDF0-42FE0D82CE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55" y="2020288"/>
            <a:ext cx="5047498" cy="1225298"/>
          </a:xfrm>
          <a:prstGeom prst="rect">
            <a:avLst/>
          </a:prstGeom>
        </p:spPr>
      </p:pic>
      <p:pic>
        <p:nvPicPr>
          <p:cNvPr id="12" name="Image 11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01576B44-85A0-A20F-5017-0674974994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314" y="3866177"/>
            <a:ext cx="656780" cy="122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2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18B645-9D7E-B6DF-2A7E-D0C29C344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fr-FR" dirty="0"/>
              <a:t>UNIPEN - ANALYSIS</a:t>
            </a:r>
            <a:endParaRPr lang="fr-CH" dirty="0"/>
          </a:p>
        </p:txBody>
      </p:sp>
      <p:pic>
        <p:nvPicPr>
          <p:cNvPr id="7" name="Image 6" descr="Une image contenant texte, écriture manuscrite, Police, ligne&#10;&#10;Description générée automatiquement">
            <a:extLst>
              <a:ext uri="{FF2B5EF4-FFF2-40B4-BE49-F238E27FC236}">
                <a16:creationId xmlns:a16="http://schemas.microsoft.com/office/drawing/2014/main" id="{4F70127C-79DF-2740-BF59-7BA5C1E3CD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799" y="1950099"/>
            <a:ext cx="4396209" cy="190136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 descr="Une image contenant écriture manuscrite, Police, ligne, texte&#10;&#10;Description générée automatiquement">
            <a:extLst>
              <a:ext uri="{FF2B5EF4-FFF2-40B4-BE49-F238E27FC236}">
                <a16:creationId xmlns:a16="http://schemas.microsoft.com/office/drawing/2014/main" id="{A2B0CCC2-25BD-3A1A-859F-FD6E59EF76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14" y="4366728"/>
            <a:ext cx="4411593" cy="9705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5C4526-4243-6EBF-B334-D34F47DE0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4579" y="2249487"/>
            <a:ext cx="601283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1500" err="1"/>
              <a:t>Dataset</a:t>
            </a:r>
            <a:r>
              <a:rPr lang="fr-FR" sz="1500"/>
              <a:t> has multiple sources, </a:t>
            </a:r>
            <a:r>
              <a:rPr lang="fr-FR" sz="1500" err="1"/>
              <a:t>aggregate</a:t>
            </a:r>
            <a:endParaRPr lang="fr-FR" sz="1500"/>
          </a:p>
          <a:p>
            <a:pPr lvl="1">
              <a:lnSpc>
                <a:spcPct val="110000"/>
              </a:lnSpc>
            </a:pPr>
            <a:r>
              <a:rPr lang="fr-FR" sz="1500" err="1"/>
              <a:t>Dataset</a:t>
            </a:r>
            <a:r>
              <a:rPr lang="fr-FR" sz="1500"/>
              <a:t> handler</a:t>
            </a:r>
          </a:p>
          <a:p>
            <a:pPr lvl="2">
              <a:lnSpc>
                <a:spcPct val="110000"/>
              </a:lnSpc>
            </a:pPr>
            <a:r>
              <a:rPr lang="fr-FR" sz="1500" err="1"/>
              <a:t>Different</a:t>
            </a:r>
            <a:r>
              <a:rPr lang="fr-FR" sz="1500"/>
              <a:t> quantification, sampling</a:t>
            </a:r>
          </a:p>
          <a:p>
            <a:pPr lvl="2">
              <a:lnSpc>
                <a:spcPct val="110000"/>
              </a:lnSpc>
            </a:pPr>
            <a:r>
              <a:rPr lang="fr-FR" sz="1500"/>
              <a:t>Use documentation to re-</a:t>
            </a:r>
            <a:r>
              <a:rPr lang="fr-FR" sz="1500" err="1"/>
              <a:t>quantify</a:t>
            </a:r>
            <a:r>
              <a:rPr lang="fr-FR" sz="1500"/>
              <a:t>, re-</a:t>
            </a:r>
            <a:r>
              <a:rPr lang="fr-FR" sz="1500" err="1"/>
              <a:t>sample</a:t>
            </a:r>
            <a:r>
              <a:rPr lang="fr-FR" sz="1500"/>
              <a:t>, correct and </a:t>
            </a:r>
            <a:r>
              <a:rPr lang="fr-FR" sz="1500" err="1"/>
              <a:t>sanitize</a:t>
            </a:r>
            <a:r>
              <a:rPr lang="fr-FR" sz="1500"/>
              <a:t> data</a:t>
            </a:r>
          </a:p>
          <a:p>
            <a:pPr>
              <a:lnSpc>
                <a:spcPct val="110000"/>
              </a:lnSpc>
            </a:pPr>
            <a:r>
              <a:rPr lang="fr-FR" sz="1500" err="1"/>
              <a:t>Dataset</a:t>
            </a:r>
            <a:r>
              <a:rPr lang="fr-FR" sz="1500"/>
              <a:t> </a:t>
            </a:r>
            <a:r>
              <a:rPr lang="fr-FR" sz="1500" err="1"/>
              <a:t>is</a:t>
            </a:r>
            <a:r>
              <a:rPr lang="fr-FR" sz="1500"/>
              <a:t> </a:t>
            </a:r>
            <a:r>
              <a:rPr lang="fr-FR" sz="1500" err="1"/>
              <a:t>larger</a:t>
            </a:r>
            <a:endParaRPr lang="fr-FR" sz="1500"/>
          </a:p>
          <a:p>
            <a:pPr lvl="1">
              <a:lnSpc>
                <a:spcPct val="110000"/>
              </a:lnSpc>
            </a:pPr>
            <a:r>
              <a:rPr lang="fr-FR" sz="1500" err="1"/>
              <a:t>Larger</a:t>
            </a:r>
            <a:r>
              <a:rPr lang="fr-FR" sz="1500"/>
              <a:t> images</a:t>
            </a:r>
          </a:p>
          <a:p>
            <a:pPr lvl="2">
              <a:lnSpc>
                <a:spcPct val="110000"/>
              </a:lnSpc>
            </a:pPr>
            <a:r>
              <a:rPr lang="fr-FR" sz="1500" err="1"/>
              <a:t>Strokes</a:t>
            </a:r>
            <a:r>
              <a:rPr lang="fr-FR" sz="1500"/>
              <a:t>: </a:t>
            </a:r>
          </a:p>
          <a:p>
            <a:pPr lvl="2">
              <a:lnSpc>
                <a:spcPct val="110000"/>
              </a:lnSpc>
            </a:pPr>
            <a:r>
              <a:rPr lang="fr-FR" sz="1500" err="1"/>
              <a:t>SubStrokes</a:t>
            </a:r>
            <a:r>
              <a:rPr lang="fr-FR" sz="1500"/>
              <a:t>: 988’051 </a:t>
            </a:r>
            <a:r>
              <a:rPr lang="fr-FR" sz="1500" err="1"/>
              <a:t>sequences</a:t>
            </a:r>
            <a:r>
              <a:rPr lang="fr-FR" sz="1500"/>
              <a:t>, ~34’990’398 </a:t>
            </a:r>
            <a:r>
              <a:rPr lang="fr-FR" sz="1500" err="1"/>
              <a:t>datapoints</a:t>
            </a:r>
            <a:endParaRPr lang="fr-FR" sz="1500"/>
          </a:p>
        </p:txBody>
      </p:sp>
    </p:spTree>
    <p:extLst>
      <p:ext uri="{BB962C8B-B14F-4D97-AF65-F5344CB8AC3E}">
        <p14:creationId xmlns:p14="http://schemas.microsoft.com/office/powerpoint/2010/main" val="3079294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60E9A1-1EC8-B59F-DCD2-689C1E95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167128"/>
            <a:ext cx="3127248" cy="18802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dirty="0"/>
              <a:t>Dataset</a:t>
            </a:r>
            <a:br>
              <a:rPr lang="en-US" sz="3700" dirty="0"/>
            </a:br>
            <a:r>
              <a:rPr lang="en-US" sz="3700" dirty="0"/>
              <a:t>Architecture</a:t>
            </a:r>
          </a:p>
        </p:txBody>
      </p:sp>
      <p:pic>
        <p:nvPicPr>
          <p:cNvPr id="5" name="Espace réservé du contenu 4" descr="Une image contenant texte, capture d’écran, diagramme, Parallèle&#10;&#10;Description générée automatiquement">
            <a:extLst>
              <a:ext uri="{FF2B5EF4-FFF2-40B4-BE49-F238E27FC236}">
                <a16:creationId xmlns:a16="http://schemas.microsoft.com/office/drawing/2014/main" id="{C22436B7-B55B-08D2-F22F-B2CBB90424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389" y="347309"/>
            <a:ext cx="3416625" cy="557816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658416C-473E-FC9B-3277-EDB3DF34A12F}"/>
              </a:ext>
            </a:extLst>
          </p:cNvPr>
          <p:cNvSpPr txBox="1"/>
          <p:nvPr/>
        </p:nvSpPr>
        <p:spPr>
          <a:xfrm>
            <a:off x="8320094" y="702245"/>
            <a:ext cx="3798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Pytorch</a:t>
            </a:r>
            <a:r>
              <a:rPr lang="fr-FR" sz="1400" dirty="0"/>
              <a:t> </a:t>
            </a:r>
            <a:r>
              <a:rPr lang="fr-FR" sz="1400" dirty="0" err="1"/>
              <a:t>Dataset</a:t>
            </a:r>
            <a:r>
              <a:rPr lang="fr-FR" sz="1400" dirty="0"/>
              <a:t> as base class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3506CF-9FBE-724D-47E4-AB3F1F365D0F}"/>
              </a:ext>
            </a:extLst>
          </p:cNvPr>
          <p:cNvSpPr txBox="1"/>
          <p:nvPr/>
        </p:nvSpPr>
        <p:spPr>
          <a:xfrm>
            <a:off x="8320094" y="1859902"/>
            <a:ext cx="3798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Base class </a:t>
            </a:r>
            <a:r>
              <a:rPr lang="fr-FR" sz="1400" dirty="0" err="1"/>
              <a:t>responsible</a:t>
            </a:r>
            <a:r>
              <a:rPr lang="fr-FR" sz="1400" dirty="0"/>
              <a:t> of the transformation</a:t>
            </a:r>
            <a:endParaRPr lang="fr-CH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CH" sz="1400" dirty="0"/>
              <a:t>[</a:t>
            </a:r>
            <a:r>
              <a:rPr lang="fr-CH" sz="1400" dirty="0" err="1"/>
              <a:t>x,y</a:t>
            </a:r>
            <a:r>
              <a:rPr lang="fr-CH" sz="1400" dirty="0"/>
              <a:t>] </a:t>
            </a:r>
            <a:r>
              <a:rPr lang="fr-CH" sz="1400" dirty="0" err="1"/>
              <a:t>vectors</a:t>
            </a:r>
            <a:r>
              <a:rPr lang="fr-CH" sz="1400" dirty="0"/>
              <a:t> -&gt; </a:t>
            </a:r>
            <a:r>
              <a:rPr lang="fr-CH" sz="1400" dirty="0" err="1"/>
              <a:t>processed</a:t>
            </a:r>
            <a:r>
              <a:rPr lang="fr-CH" sz="1400" dirty="0"/>
              <a:t> data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CH" sz="1400" dirty="0"/>
              <a:t>Transformers, LSTM</a:t>
            </a:r>
            <a:endParaRPr lang="fr-FR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3BC47E2-8CF0-9180-9AF1-FD3C4DC7D4F2}"/>
              </a:ext>
            </a:extLst>
          </p:cNvPr>
          <p:cNvSpPr txBox="1"/>
          <p:nvPr/>
        </p:nvSpPr>
        <p:spPr>
          <a:xfrm>
            <a:off x="8318477" y="4043992"/>
            <a:ext cx="37987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Utility class </a:t>
            </a:r>
            <a:r>
              <a:rPr lang="fr-FR" sz="1400" dirty="0" err="1"/>
              <a:t>used</a:t>
            </a:r>
            <a:r>
              <a:rPr lang="fr-FR" sz="1400" dirty="0"/>
              <a:t> to </a:t>
            </a:r>
            <a:r>
              <a:rPr lang="fr-FR" sz="1400" dirty="0" err="1"/>
              <a:t>resolve</a:t>
            </a:r>
            <a:r>
              <a:rPr lang="fr-FR" sz="1400" dirty="0"/>
              <a:t> </a:t>
            </a:r>
            <a:r>
              <a:rPr lang="fr-FR" sz="1400" dirty="0" err="1"/>
              <a:t>common</a:t>
            </a:r>
            <a:r>
              <a:rPr lang="fr-FR" sz="1400" dirty="0"/>
              <a:t> </a:t>
            </a:r>
            <a:r>
              <a:rPr lang="fr-FR" sz="1400" dirty="0" err="1"/>
              <a:t>problems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Cutting </a:t>
            </a:r>
            <a:r>
              <a:rPr lang="fr-FR" sz="1400" dirty="0" err="1"/>
              <a:t>substrokes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Alignments</a:t>
            </a:r>
            <a:endParaRPr lang="fr-FR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/>
              <a:t>Windows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E58DDA2-A251-ABC0-23A0-CEA4B30E555E}"/>
              </a:ext>
            </a:extLst>
          </p:cNvPr>
          <p:cNvSpPr txBox="1"/>
          <p:nvPr/>
        </p:nvSpPr>
        <p:spPr>
          <a:xfrm>
            <a:off x="8318477" y="5483652"/>
            <a:ext cx="24957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/>
              <a:t>Data 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400" dirty="0" err="1"/>
              <a:t>Retrieving</a:t>
            </a:r>
            <a:r>
              <a:rPr lang="fr-FR" sz="1400" dirty="0"/>
              <a:t> [</a:t>
            </a:r>
            <a:r>
              <a:rPr lang="fr-FR" sz="1400" dirty="0" err="1"/>
              <a:t>x,y</a:t>
            </a:r>
            <a:r>
              <a:rPr lang="fr-FR" sz="1400" dirty="0"/>
              <a:t>] data</a:t>
            </a:r>
          </a:p>
        </p:txBody>
      </p:sp>
    </p:spTree>
    <p:extLst>
      <p:ext uri="{BB962C8B-B14F-4D97-AF65-F5344CB8AC3E}">
        <p14:creationId xmlns:p14="http://schemas.microsoft.com/office/powerpoint/2010/main" val="1844444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diagramme, capture d’écran, Parallèle&#10;&#10;Description générée automatiquement">
            <a:extLst>
              <a:ext uri="{FF2B5EF4-FFF2-40B4-BE49-F238E27FC236}">
                <a16:creationId xmlns:a16="http://schemas.microsoft.com/office/drawing/2014/main" id="{25A3CFA1-4D58-39F5-B31E-CC12C72F1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"/>
          <a:stretch/>
        </p:blipFill>
        <p:spPr>
          <a:xfrm>
            <a:off x="111991" y="535709"/>
            <a:ext cx="8229580" cy="58206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5A1DB87-2D61-E7B7-E6FB-D26D51A02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4365" y="238339"/>
            <a:ext cx="3301406" cy="1222973"/>
          </a:xfrm>
        </p:spPr>
        <p:txBody>
          <a:bodyPr anchor="b">
            <a:normAutofit fontScale="90000"/>
          </a:bodyPr>
          <a:lstStyle/>
          <a:p>
            <a:r>
              <a:rPr lang="fr-FR" sz="3300" dirty="0"/>
              <a:t>Data </a:t>
            </a:r>
            <a:r>
              <a:rPr lang="fr-FR" sz="3300" dirty="0" err="1"/>
              <a:t>processing</a:t>
            </a:r>
            <a:br>
              <a:rPr lang="fr-FR" sz="3300" dirty="0"/>
            </a:br>
            <a:r>
              <a:rPr lang="fr-FR" sz="3300" dirty="0" err="1"/>
              <a:t>Batchification</a:t>
            </a:r>
            <a:endParaRPr lang="fr-CH" sz="33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137808B-9E5A-6298-19B8-577717B1F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9128" y="1709928"/>
            <a:ext cx="2811880" cy="4622646"/>
          </a:xfrm>
        </p:spPr>
        <p:txBody>
          <a:bodyPr anchor="t">
            <a:normAutofit lnSpcReduction="10000"/>
          </a:bodyPr>
          <a:lstStyle/>
          <a:p>
            <a:r>
              <a:rPr lang="en-US" dirty="0"/>
              <a:t>Take inspiration from text-based LLM</a:t>
            </a:r>
          </a:p>
          <a:p>
            <a:pPr lvl="1"/>
            <a:r>
              <a:rPr lang="en-US" dirty="0"/>
              <a:t>Replace with ‘ground truth’ in learning</a:t>
            </a:r>
          </a:p>
          <a:p>
            <a:pPr lvl="1"/>
            <a:r>
              <a:rPr lang="en-US" dirty="0"/>
              <a:t>Parallelized samples</a:t>
            </a:r>
          </a:p>
          <a:p>
            <a:r>
              <a:rPr lang="en-US" dirty="0"/>
              <a:t>“Perfect” images recreated from coordinate vector</a:t>
            </a:r>
          </a:p>
        </p:txBody>
      </p:sp>
    </p:spTree>
    <p:extLst>
      <p:ext uri="{BB962C8B-B14F-4D97-AF65-F5344CB8AC3E}">
        <p14:creationId xmlns:p14="http://schemas.microsoft.com/office/powerpoint/2010/main" val="249002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D94B756-334A-353D-D1B7-36411C431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fr-FR" sz="3200"/>
              <a:t>Data processing</a:t>
            </a:r>
            <a:br>
              <a:rPr lang="fr-FR" sz="3200"/>
            </a:br>
            <a:r>
              <a:rPr lang="fr-FR" sz="3200"/>
              <a:t>Patches, Padding</a:t>
            </a:r>
            <a:endParaRPr lang="fr-CH" sz="32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78F1813-532D-2BD0-D640-88BA180482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r>
              <a:rPr lang="en-US" sz="2000" dirty="0" err="1"/>
              <a:t>Alignement</a:t>
            </a:r>
            <a:r>
              <a:rPr lang="en-US" sz="2000" dirty="0"/>
              <a:t> on max-image</a:t>
            </a:r>
          </a:p>
          <a:p>
            <a:pPr lvl="1"/>
            <a:r>
              <a:rPr lang="en-US" sz="1600" dirty="0" err="1"/>
              <a:t>Pytorch</a:t>
            </a:r>
            <a:r>
              <a:rPr lang="en-US" sz="1600" dirty="0"/>
              <a:t> tensors must be homogeneous</a:t>
            </a:r>
          </a:p>
          <a:p>
            <a:r>
              <a:rPr lang="en-US" sz="2000" dirty="0"/>
              <a:t>Create padded image and mask signal in parallel</a:t>
            </a:r>
          </a:p>
          <a:p>
            <a:r>
              <a:rPr lang="en-US" sz="2000" dirty="0"/>
              <a:t>Use same unfolder to guarantee order</a:t>
            </a:r>
          </a:p>
          <a:p>
            <a:r>
              <a:rPr lang="en-US" sz="2000" dirty="0"/>
              <a:t>Reduction of mask</a:t>
            </a:r>
          </a:p>
          <a:p>
            <a:pPr lvl="1"/>
            <a:r>
              <a:rPr lang="en-US" sz="1600" dirty="0"/>
              <a:t>All mask = Masked patch</a:t>
            </a:r>
          </a:p>
          <a:p>
            <a:pPr lvl="1"/>
            <a:r>
              <a:rPr lang="en-US" sz="1600" dirty="0"/>
              <a:t>Else Not masked</a:t>
            </a:r>
          </a:p>
        </p:txBody>
      </p:sp>
      <p:pic>
        <p:nvPicPr>
          <p:cNvPr id="5" name="Espace réservé du contenu 4" descr="Une image contenant capture d’écran, diagramme, carré, texte&#10;&#10;Description générée automatiquement">
            <a:extLst>
              <a:ext uri="{FF2B5EF4-FFF2-40B4-BE49-F238E27FC236}">
                <a16:creationId xmlns:a16="http://schemas.microsoft.com/office/drawing/2014/main" id="{41B77AF9-7E86-022C-866B-680A2C6D01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2583"/>
            <a:ext cx="5456279" cy="4787885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fr-CH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fr-CH"/>
            </a:p>
          </p:txBody>
        </p:sp>
      </p:grpSp>
    </p:spTree>
    <p:extLst>
      <p:ext uri="{BB962C8B-B14F-4D97-AF65-F5344CB8AC3E}">
        <p14:creationId xmlns:p14="http://schemas.microsoft.com/office/powerpoint/2010/main" val="1145440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850</TotalTime>
  <Words>506</Words>
  <Application>Microsoft Office PowerPoint</Application>
  <PresentationFormat>Grand écran</PresentationFormat>
  <Paragraphs>116</Paragraphs>
  <Slides>20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3" baseType="lpstr">
      <vt:lpstr>Arial</vt:lpstr>
      <vt:lpstr>Tw Cen MT</vt:lpstr>
      <vt:lpstr>Circuit</vt:lpstr>
      <vt:lpstr>Reconstruction of online writing  signal from offline image  Can the time (t) be robustly inferred by a transformer architecture ?</vt:lpstr>
      <vt:lpstr>Objectives</vt:lpstr>
      <vt:lpstr>1. Datasets</vt:lpstr>
      <vt:lpstr>Datasets</vt:lpstr>
      <vt:lpstr>BRUSH - Analysis</vt:lpstr>
      <vt:lpstr>UNIPEN - ANALYSIS</vt:lpstr>
      <vt:lpstr>Dataset Architecture</vt:lpstr>
      <vt:lpstr>Data processing Batchification</vt:lpstr>
      <vt:lpstr>Data processing Patches, Padding</vt:lpstr>
      <vt:lpstr>Visualization of  data processed for training</vt:lpstr>
      <vt:lpstr>Data processing – whole chain</vt:lpstr>
      <vt:lpstr>2. Model</vt:lpstr>
      <vt:lpstr>Model</vt:lpstr>
      <vt:lpstr>Model – detailed architecture</vt:lpstr>
      <vt:lpstr>Training loop</vt:lpstr>
      <vt:lpstr>Inference loop</vt:lpstr>
      <vt:lpstr>3. Challenges</vt:lpstr>
      <vt:lpstr>Challenge 1 – Train with Hyper-parameters</vt:lpstr>
      <vt:lpstr>Challenge 2 - UNIPEN</vt:lpstr>
      <vt:lpstr>CHALLENGE 3 - LSTM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Maxime Welcklen</dc:creator>
  <cp:lastModifiedBy>Maxime Welcklen</cp:lastModifiedBy>
  <cp:revision>17</cp:revision>
  <dcterms:created xsi:type="dcterms:W3CDTF">2024-10-18T07:51:39Z</dcterms:created>
  <dcterms:modified xsi:type="dcterms:W3CDTF">2024-10-18T22:02:36Z</dcterms:modified>
</cp:coreProperties>
</file>